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7" r:id="rId6"/>
    <p:sldId id="261" r:id="rId7"/>
    <p:sldId id="289" r:id="rId8"/>
    <p:sldId id="258" r:id="rId9"/>
    <p:sldId id="304" r:id="rId10"/>
    <p:sldId id="308" r:id="rId11"/>
    <p:sldId id="307" r:id="rId12"/>
    <p:sldId id="30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262" r:id="rId21"/>
    <p:sldId id="302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84" y="80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1165" y="747324"/>
            <a:ext cx="6414750" cy="1122202"/>
          </a:xfrm>
        </p:spPr>
        <p:txBody>
          <a:bodyPr anchor="t"/>
          <a:lstStyle/>
          <a:p>
            <a:pPr algn="r"/>
            <a:r>
              <a:rPr lang="pt-BR" sz="3200"/>
              <a:t>Análise socioeconômica dos estudantes de cursos superiores através dos dados do ENADE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4144" y="3556000"/>
            <a:ext cx="4941770" cy="1031654"/>
          </a:xfrm>
        </p:spPr>
        <p:txBody>
          <a:bodyPr anchor="b">
            <a:noAutofit/>
          </a:bodyPr>
          <a:lstStyle/>
          <a:p>
            <a:pPr algn="r"/>
            <a:r>
              <a:rPr lang="pt-BR" sz="2400" dirty="0"/>
              <a:t>Caio P. V. de Souza</a:t>
            </a:r>
            <a:br>
              <a:rPr lang="pt-BR" sz="2400" dirty="0"/>
            </a:br>
            <a:r>
              <a:rPr lang="pt-BR" sz="2400" dirty="0"/>
              <a:t>Cleiton F. do Nascimento</a:t>
            </a:r>
            <a:br>
              <a:rPr lang="pt-BR" sz="2400" dirty="0"/>
            </a:br>
            <a:r>
              <a:rPr lang="pt-BR" sz="2400" dirty="0"/>
              <a:t>Sergio R. M. de Oliveira</a:t>
            </a:r>
          </a:p>
        </p:txBody>
      </p:sp>
      <p:pic>
        <p:nvPicPr>
          <p:cNvPr id="4" name="Picture 3" descr="Graphical user interface, logo&#10;&#10;Description automatically generated with medium confidence">
            <a:extLst>
              <a:ext uri="{FF2B5EF4-FFF2-40B4-BE49-F238E27FC236}">
                <a16:creationId xmlns:a16="http://schemas.microsoft.com/office/drawing/2014/main" id="{A8F4C790-B683-4C97-88C0-C8EA8321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" y="5268405"/>
            <a:ext cx="3642222" cy="101783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206AA37-22CD-496F-91FA-B20B4405466E}"/>
              </a:ext>
            </a:extLst>
          </p:cNvPr>
          <p:cNvSpPr txBox="1">
            <a:spLocks/>
          </p:cNvSpPr>
          <p:nvPr/>
        </p:nvSpPr>
        <p:spPr>
          <a:xfrm>
            <a:off x="5384801" y="5180621"/>
            <a:ext cx="6182837" cy="1031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000"/>
              <a:t>Tratamento, Análise e Aprendizado Estatístico</a:t>
            </a:r>
            <a:br>
              <a:rPr lang="pt-BR" sz="2000"/>
            </a:br>
            <a:r>
              <a:rPr lang="pt-BR" sz="2000"/>
              <a:t>Prof.: Carlos Eduardo Ribeiro de Mello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C6DFDF5-DAD1-4252-BEA3-3D4EEF4A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22" y="291548"/>
            <a:ext cx="7618086" cy="62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6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F74F644C-B281-4EB0-A51E-4C01CC2FC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84DDCB0-1469-4CC2-B856-E8DAD70A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028949"/>
            <a:ext cx="4179570" cy="2723576"/>
          </a:xfrm>
        </p:spPr>
        <p:txBody>
          <a:bodyPr/>
          <a:lstStyle/>
          <a:p>
            <a:r>
              <a:rPr lang="en-US" dirty="0" err="1"/>
              <a:t>Situação</a:t>
            </a:r>
            <a:r>
              <a:rPr lang="en-US" dirty="0"/>
              <a:t> </a:t>
            </a:r>
            <a:r>
              <a:rPr lang="en-US" dirty="0" err="1"/>
              <a:t>Financeira</a:t>
            </a:r>
            <a:br>
              <a:rPr lang="en-US" dirty="0"/>
            </a:br>
            <a:r>
              <a:rPr lang="en-US" dirty="0"/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74105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B12086BE-B46A-4F79-A2EA-393B396A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15" y="141357"/>
            <a:ext cx="8843232" cy="66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3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90E3DC71-D5FC-4288-A9E3-8621B1FF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028949"/>
            <a:ext cx="4179570" cy="2723576"/>
          </a:xfrm>
        </p:spPr>
        <p:txBody>
          <a:bodyPr/>
          <a:lstStyle/>
          <a:p>
            <a:r>
              <a:rPr lang="en-US" dirty="0" err="1"/>
              <a:t>Percepção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6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09132"/>
            <a:ext cx="8421688" cy="745140"/>
          </a:xfrm>
        </p:spPr>
        <p:txBody>
          <a:bodyPr/>
          <a:lstStyle/>
          <a:p>
            <a:r>
              <a:rPr lang="en-US" dirty="0" err="1"/>
              <a:t>Questionário</a:t>
            </a:r>
            <a:r>
              <a:rPr lang="en-US" dirty="0"/>
              <a:t> da </a:t>
            </a:r>
            <a:r>
              <a:rPr lang="en-US" dirty="0" err="1"/>
              <a:t>percepção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7B2738-36E3-44CD-97A0-609090169F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389" y="3261232"/>
            <a:ext cx="4717824" cy="402052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/>
              <a:t>Pontuações</a:t>
            </a:r>
            <a:r>
              <a:rPr lang="en-US" dirty="0"/>
              <a:t> </a:t>
            </a:r>
            <a:r>
              <a:rPr lang="en-US" dirty="0" err="1"/>
              <a:t>normalizadas</a:t>
            </a:r>
            <a:r>
              <a:rPr lang="en-US" dirty="0"/>
              <a:t> de 0 a 5</a:t>
            </a:r>
            <a:endParaRPr lang="pt-BR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AA64557-4960-4A3F-8898-19D67A8240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4152" y="3668487"/>
            <a:ext cx="5322427" cy="589560"/>
          </a:xfrm>
        </p:spPr>
        <p:txBody>
          <a:bodyPr/>
          <a:lstStyle/>
          <a:p>
            <a:pPr algn="l"/>
            <a:r>
              <a:rPr lang="en-US" dirty="0" err="1"/>
              <a:t>Reduzido</a:t>
            </a:r>
            <a:r>
              <a:rPr lang="en-US" dirty="0"/>
              <a:t> 1 da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dirty="0" err="1"/>
              <a:t>selecionada</a:t>
            </a:r>
            <a:r>
              <a:rPr lang="en-US" dirty="0"/>
              <a:t> para </a:t>
            </a:r>
            <a:r>
              <a:rPr lang="en-US" dirty="0" err="1"/>
              <a:t>permitir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comecem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zero 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dependam</a:t>
            </a:r>
            <a:r>
              <a:rPr lang="en-US" dirty="0"/>
              <a:t> da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E5AE5F4-F9BC-4679-BAE5-9520BBC823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pt-BR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A20891B-5F62-45D4-97A4-D8BC1671A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3FE3993-27C6-4A87-9A52-30522FE524E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pt-BR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3B3741-2B69-45AA-9148-D81DF7B697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E4092571-899F-4CB0-9CD0-EA814F49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27" y="2267412"/>
            <a:ext cx="5239780" cy="2903396"/>
          </a:xfrm>
          <a:prstGeom prst="rect">
            <a:avLst/>
          </a:prstGeom>
        </p:spPr>
      </p:pic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C1298E51-53C6-4145-B7BB-53BD22C82261}"/>
              </a:ext>
            </a:extLst>
          </p:cNvPr>
          <p:cNvSpPr txBox="1">
            <a:spLocks/>
          </p:cNvSpPr>
          <p:nvPr/>
        </p:nvSpPr>
        <p:spPr>
          <a:xfrm>
            <a:off x="674152" y="4475660"/>
            <a:ext cx="5128821" cy="653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Correspondência da opções não sabe ou não se aplica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6F7E50EE-8E60-4A4C-98CA-B4CBD0EAB9AD}"/>
              </a:ext>
            </a:extLst>
          </p:cNvPr>
          <p:cNvSpPr txBox="1">
            <a:spLocks/>
          </p:cNvSpPr>
          <p:nvPr/>
        </p:nvSpPr>
        <p:spPr>
          <a:xfrm>
            <a:off x="674152" y="5134842"/>
            <a:ext cx="5283184" cy="790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considerados</a:t>
            </a:r>
            <a:r>
              <a:rPr lang="en-US" dirty="0"/>
              <a:t> o valor zero para </a:t>
            </a:r>
            <a:r>
              <a:rPr lang="en-US" dirty="0" err="1"/>
              <a:t>estas</a:t>
            </a:r>
            <a:r>
              <a:rPr lang="en-US" dirty="0"/>
              <a:t>, </a:t>
            </a:r>
            <a:r>
              <a:rPr lang="en-US" dirty="0" err="1"/>
              <a:t>equivalente</a:t>
            </a:r>
            <a:r>
              <a:rPr lang="en-US" dirty="0"/>
              <a:t> a “</a:t>
            </a:r>
            <a:r>
              <a:rPr lang="en-US" dirty="0" err="1"/>
              <a:t>Discordo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”.</a:t>
            </a:r>
            <a:endParaRPr lang="pt-BR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9AEE6BE-ED8B-46DC-BE63-093E1333D394}"/>
              </a:ext>
            </a:extLst>
          </p:cNvPr>
          <p:cNvSpPr txBox="1">
            <a:spLocks/>
          </p:cNvSpPr>
          <p:nvPr/>
        </p:nvSpPr>
        <p:spPr>
          <a:xfrm>
            <a:off x="674389" y="1563610"/>
            <a:ext cx="4533374" cy="74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Escala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a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percebida</a:t>
            </a:r>
            <a:endParaRPr lang="pt-BR" dirty="0"/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694C9A28-E364-4815-909B-32AD5D3FAE5F}"/>
              </a:ext>
            </a:extLst>
          </p:cNvPr>
          <p:cNvSpPr txBox="1">
            <a:spLocks/>
          </p:cNvSpPr>
          <p:nvPr/>
        </p:nvSpPr>
        <p:spPr>
          <a:xfrm>
            <a:off x="674152" y="2313953"/>
            <a:ext cx="5322427" cy="58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Uma </a:t>
            </a:r>
            <a:r>
              <a:rPr lang="en-US" dirty="0" err="1"/>
              <a:t>escolha</a:t>
            </a:r>
            <a:r>
              <a:rPr lang="en-US" dirty="0"/>
              <a:t> com valor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implica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percebida</a:t>
            </a:r>
            <a:r>
              <a:rPr lang="en-US" dirty="0"/>
              <a:t> da </a:t>
            </a:r>
            <a:r>
              <a:rPr lang="en-US" dirty="0" err="1"/>
              <a:t>experiência</a:t>
            </a:r>
            <a:r>
              <a:rPr lang="en-US" dirty="0"/>
              <a:t> da </a:t>
            </a:r>
            <a:r>
              <a:rPr lang="en-US" dirty="0" err="1"/>
              <a:t>graduação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91D891F-6A36-43C9-B7AD-B68B70D96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2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372421"/>
            <a:ext cx="4179570" cy="1524735"/>
          </a:xfrm>
        </p:spPr>
        <p:txBody>
          <a:bodyPr/>
          <a:lstStyle/>
          <a:p>
            <a:r>
              <a:rPr lang="en-US" sz="4000" dirty="0"/>
              <a:t>OBRIGADO!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/>
          <a:p>
            <a:r>
              <a:rPr lang="pt-BR" sz="2000" dirty="0"/>
              <a:t>Caio P. V. de Souza</a:t>
            </a:r>
          </a:p>
          <a:p>
            <a:r>
              <a:rPr lang="pt-BR" sz="2000" dirty="0"/>
              <a:t>Cleiton F. do Nascimento</a:t>
            </a:r>
          </a:p>
          <a:p>
            <a:r>
              <a:rPr lang="pt-BR" sz="2000" dirty="0"/>
              <a:t>Sergio R. M. de Oliveira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804517"/>
            <a:ext cx="3171825" cy="674192"/>
          </a:xfrm>
        </p:spPr>
        <p:txBody>
          <a:bodyPr/>
          <a:lstStyle/>
          <a:p>
            <a:r>
              <a:rPr lang="en-ZA" dirty="0" err="1"/>
              <a:t>Objetivos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1860207"/>
            <a:ext cx="3352310" cy="3218060"/>
          </a:xfrm>
        </p:spPr>
        <p:txBody>
          <a:bodyPr>
            <a:noAutofit/>
          </a:bodyPr>
          <a:lstStyle/>
          <a:p>
            <a:r>
              <a:rPr lang="pt-BR" dirty="0"/>
              <a:t>O objetivo deste trabalho e realizar uma análise descritiva dos fatores socioeconômicos dos alunos de ensino superior nos diversos grupos de enquadramento de cursos a partir dos dados de provas e questionários do ENADE de 2019.</a:t>
            </a:r>
          </a:p>
          <a:p>
            <a:r>
              <a:rPr lang="pt-BR" dirty="0"/>
              <a:t>A partir destes dados, descreveremos e ilustraremos a raça, gênero, renda familiar e pessoa dentre outros aspectos da vida do estudante universitário.</a:t>
            </a:r>
          </a:p>
          <a:p>
            <a:r>
              <a:rPr lang="pt-BR" dirty="0"/>
              <a:t>É feita também uma análise da percepção da qualidade dos cursos pelos estudantes.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 err="1"/>
              <a:t>Metodologia</a:t>
            </a:r>
            <a:r>
              <a:rPr lang="en-US" sz="1800" dirty="0"/>
              <a:t> e dados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sz="1800" dirty="0" err="1"/>
              <a:t>Perfil</a:t>
            </a: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sz="1800" dirty="0" err="1"/>
              <a:t>Situação</a:t>
            </a:r>
            <a:r>
              <a:rPr lang="en-US" sz="1800" dirty="0"/>
              <a:t> </a:t>
            </a:r>
            <a:r>
              <a:rPr lang="en-US" sz="1800" dirty="0" err="1"/>
              <a:t>financeira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sz="1800" dirty="0" err="1"/>
              <a:t>Percepção</a:t>
            </a:r>
            <a:r>
              <a:rPr lang="en-US" sz="1800" dirty="0"/>
              <a:t> de </a:t>
            </a:r>
            <a:r>
              <a:rPr lang="en-US" sz="1800" dirty="0" err="1"/>
              <a:t>qualidade</a:t>
            </a: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770674" cy="1010842"/>
          </a:xfrm>
        </p:spPr>
        <p:txBody>
          <a:bodyPr>
            <a:normAutofit/>
          </a:bodyPr>
          <a:lstStyle/>
          <a:p>
            <a:r>
              <a:rPr lang="en-US" sz="1800" dirty="0" err="1"/>
              <a:t>Metodologia</a:t>
            </a:r>
            <a:r>
              <a:rPr lang="en-US" sz="1800" dirty="0"/>
              <a:t> e dados </a:t>
            </a:r>
            <a:r>
              <a:rPr lang="en-US" sz="1800" dirty="0" err="1"/>
              <a:t>utilizados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análise</a:t>
            </a:r>
            <a:r>
              <a:rPr lang="en-US" sz="1800" dirty="0"/>
              <a:t> dos </a:t>
            </a:r>
            <a:r>
              <a:rPr lang="en-US" sz="1800" dirty="0" err="1"/>
              <a:t>estudantes</a:t>
            </a:r>
            <a:r>
              <a:rPr lang="en-US" sz="1800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186181" cy="1010842"/>
          </a:xfrm>
        </p:spPr>
        <p:txBody>
          <a:bodyPr>
            <a:normAutofit/>
          </a:bodyPr>
          <a:lstStyle/>
          <a:p>
            <a:r>
              <a:rPr lang="en-US" sz="1800" dirty="0" err="1"/>
              <a:t>Perfil</a:t>
            </a:r>
            <a:r>
              <a:rPr lang="en-US" sz="1800" dirty="0"/>
              <a:t> do </a:t>
            </a:r>
            <a:r>
              <a:rPr lang="en-US" sz="1800" dirty="0" err="1"/>
              <a:t>estudante</a:t>
            </a:r>
            <a:r>
              <a:rPr lang="en-US" sz="1800" dirty="0"/>
              <a:t>: </a:t>
            </a:r>
            <a:r>
              <a:rPr lang="en-US" sz="1800" dirty="0" err="1"/>
              <a:t>idade</a:t>
            </a:r>
            <a:r>
              <a:rPr lang="en-US" sz="1800" dirty="0"/>
              <a:t>, </a:t>
            </a:r>
            <a:r>
              <a:rPr lang="en-US" sz="1800" dirty="0" err="1"/>
              <a:t>raça</a:t>
            </a:r>
            <a:r>
              <a:rPr lang="en-US" sz="1800" dirty="0"/>
              <a:t>, </a:t>
            </a:r>
            <a:r>
              <a:rPr lang="en-US" sz="1800" dirty="0" err="1"/>
              <a:t>gênero</a:t>
            </a:r>
            <a:r>
              <a:rPr lang="en-US" sz="1800" dirty="0"/>
              <a:t>, </a:t>
            </a:r>
            <a:r>
              <a:rPr lang="en-US" sz="1800" dirty="0" err="1"/>
              <a:t>grau</a:t>
            </a:r>
            <a:r>
              <a:rPr lang="en-US" sz="1800" dirty="0"/>
              <a:t> de </a:t>
            </a:r>
            <a:r>
              <a:rPr lang="en-US" sz="1800" dirty="0" err="1"/>
              <a:t>instrução</a:t>
            </a:r>
            <a:r>
              <a:rPr lang="en-US" sz="1800" dirty="0"/>
              <a:t> dos </a:t>
            </a:r>
            <a:r>
              <a:rPr lang="en-US" sz="1800" dirty="0" err="1"/>
              <a:t>pais</a:t>
            </a:r>
            <a:r>
              <a:rPr lang="en-US" sz="1800" dirty="0"/>
              <a:t>, </a:t>
            </a:r>
            <a:r>
              <a:rPr lang="en-US" sz="1800" dirty="0" err="1"/>
              <a:t>dentre</a:t>
            </a:r>
            <a:r>
              <a:rPr lang="en-US" sz="1800" dirty="0"/>
              <a:t> outros.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062284" cy="1010842"/>
          </a:xfrm>
        </p:spPr>
        <p:txBody>
          <a:bodyPr>
            <a:normAutofit/>
          </a:bodyPr>
          <a:lstStyle/>
          <a:p>
            <a:r>
              <a:rPr lang="pt-BR" sz="1800" dirty="0"/>
              <a:t>Renda familiar e pessoal. Forma de </a:t>
            </a:r>
            <a:r>
              <a:rPr lang="pt-BR" sz="1800" dirty="0" err="1"/>
              <a:t>financeamento</a:t>
            </a:r>
            <a:r>
              <a:rPr lang="pt-BR" sz="1800" dirty="0"/>
              <a:t> do curso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4978045" cy="1010842"/>
          </a:xfrm>
        </p:spPr>
        <p:txBody>
          <a:bodyPr/>
          <a:lstStyle/>
          <a:p>
            <a:r>
              <a:rPr lang="en-US" sz="1800" dirty="0" err="1"/>
              <a:t>Percepção</a:t>
            </a:r>
            <a:r>
              <a:rPr lang="en-US" sz="1800" dirty="0"/>
              <a:t> da </a:t>
            </a:r>
            <a:r>
              <a:rPr lang="en-US" sz="1800" dirty="0" err="1"/>
              <a:t>qualidade</a:t>
            </a:r>
            <a:r>
              <a:rPr lang="en-US" sz="1800" dirty="0"/>
              <a:t> da </a:t>
            </a:r>
            <a:r>
              <a:rPr lang="en-US" sz="1800" dirty="0" err="1"/>
              <a:t>instituição</a:t>
            </a:r>
            <a:r>
              <a:rPr lang="en-US" sz="1800" dirty="0"/>
              <a:t> de </a:t>
            </a:r>
            <a:r>
              <a:rPr lang="en-US" sz="1800" dirty="0" err="1"/>
              <a:t>ensino</a:t>
            </a:r>
            <a:r>
              <a:rPr lang="en-US" sz="1800" dirty="0"/>
              <a:t> e do </a:t>
            </a:r>
            <a:r>
              <a:rPr lang="en-US" sz="1800" dirty="0" err="1"/>
              <a:t>curso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86" y="4519694"/>
            <a:ext cx="3139440" cy="1325563"/>
          </a:xfrm>
        </p:spPr>
        <p:txBody>
          <a:bodyPr/>
          <a:lstStyle/>
          <a:p>
            <a:r>
              <a:rPr lang="en-US" dirty="0" err="1"/>
              <a:t>Metodologias</a:t>
            </a:r>
            <a:r>
              <a:rPr lang="en-US" dirty="0"/>
              <a:t> 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6984" y="650481"/>
            <a:ext cx="5433204" cy="365125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dirty="0"/>
              <a:t>ENADE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6558" y="893471"/>
            <a:ext cx="5431971" cy="1300666"/>
          </a:xfrm>
        </p:spPr>
        <p:txBody>
          <a:bodyPr anchor="b">
            <a:normAutofit/>
          </a:bodyPr>
          <a:lstStyle/>
          <a:p>
            <a:r>
              <a:rPr lang="pt-BR" dirty="0"/>
              <a:t>Foram utilizados os </a:t>
            </a:r>
            <a:r>
              <a:rPr lang="pt-BR" dirty="0" err="1"/>
              <a:t>microdados</a:t>
            </a:r>
            <a:r>
              <a:rPr lang="pt-BR" dirty="0"/>
              <a:t> do ENADE de 2019 para a análise.</a:t>
            </a:r>
          </a:p>
          <a:p>
            <a:r>
              <a:rPr lang="pt-BR" dirty="0"/>
              <a:t>Estes dados contêm informações de mais de 430 mil estudantes.</a:t>
            </a:r>
          </a:p>
          <a:p>
            <a:r>
              <a:rPr lang="pt-BR" dirty="0"/>
              <a:t>São 26 questões socioeconômicas e 46 de percepção de qualidade do ensino e da instituição de aprendizado.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F01A11A-1834-4E51-A121-FBC9453AAFE8}"/>
              </a:ext>
            </a:extLst>
          </p:cNvPr>
          <p:cNvSpPr txBox="1">
            <a:spLocks/>
          </p:cNvSpPr>
          <p:nvPr/>
        </p:nvSpPr>
        <p:spPr>
          <a:xfrm>
            <a:off x="5155324" y="3482222"/>
            <a:ext cx="6154979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Limpeza</a:t>
            </a:r>
            <a:r>
              <a:rPr lang="en-US" dirty="0"/>
              <a:t> e </a:t>
            </a:r>
            <a:r>
              <a:rPr lang="en-US" dirty="0" err="1"/>
              <a:t>adequação</a:t>
            </a:r>
            <a:r>
              <a:rPr lang="en-US" dirty="0"/>
              <a:t> de dados </a:t>
            </a:r>
            <a:r>
              <a:rPr lang="en-US" dirty="0" err="1"/>
              <a:t>qualitativos</a:t>
            </a:r>
            <a:endParaRPr lang="pt-BR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914ED8F-7806-4925-BE24-9099F7CD8DE5}"/>
              </a:ext>
            </a:extLst>
          </p:cNvPr>
          <p:cNvSpPr txBox="1">
            <a:spLocks/>
          </p:cNvSpPr>
          <p:nvPr/>
        </p:nvSpPr>
        <p:spPr>
          <a:xfrm>
            <a:off x="5154899" y="3824631"/>
            <a:ext cx="5790430" cy="834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Foram atribuídos valores quantitativos a alguns dados qualitativos de forma a melhor agregar e apresentar essas informações.</a:t>
            </a:r>
          </a:p>
          <a:p>
            <a:r>
              <a:rPr lang="pt-BR" dirty="0"/>
              <a:t>Isto será discutido pontualmente em cada conclusão apresentada.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D89C915-EA4D-466B-9690-B54863C6EC52}"/>
              </a:ext>
            </a:extLst>
          </p:cNvPr>
          <p:cNvSpPr txBox="1">
            <a:spLocks/>
          </p:cNvSpPr>
          <p:nvPr/>
        </p:nvSpPr>
        <p:spPr>
          <a:xfrm>
            <a:off x="5153666" y="4938423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processamento</a:t>
            </a:r>
            <a:endParaRPr lang="pt-BR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CBAE5D11-54D8-455E-99FB-B8D6085BA685}"/>
              </a:ext>
            </a:extLst>
          </p:cNvPr>
          <p:cNvSpPr txBox="1">
            <a:spLocks/>
          </p:cNvSpPr>
          <p:nvPr/>
        </p:nvSpPr>
        <p:spPr>
          <a:xfrm>
            <a:off x="5153240" y="5293804"/>
            <a:ext cx="5431971" cy="5514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Para a geração de gráficos e estatísticas foi utilizado a linguagem Python e a biblioteca Pandas.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EF9899-352F-4001-97BD-EB06C4AA67A1}"/>
              </a:ext>
            </a:extLst>
          </p:cNvPr>
          <p:cNvSpPr txBox="1">
            <a:spLocks/>
          </p:cNvSpPr>
          <p:nvPr/>
        </p:nvSpPr>
        <p:spPr>
          <a:xfrm>
            <a:off x="5152007" y="2394702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hipóteses</a:t>
            </a:r>
            <a:endParaRPr lang="pt-BR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4F89DC2-50EC-435F-8940-CFA41504A4BC}"/>
              </a:ext>
            </a:extLst>
          </p:cNvPr>
          <p:cNvSpPr txBox="1">
            <a:spLocks/>
          </p:cNvSpPr>
          <p:nvPr/>
        </p:nvSpPr>
        <p:spPr>
          <a:xfrm>
            <a:off x="5151581" y="2624425"/>
            <a:ext cx="5723107" cy="624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maioria dos gráficos foram gerados para verificar uma hipótese sobre os estudantes.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028949"/>
            <a:ext cx="4179570" cy="2723576"/>
          </a:xfrm>
        </p:spPr>
        <p:txBody>
          <a:bodyPr/>
          <a:lstStyle/>
          <a:p>
            <a:r>
              <a:rPr lang="en-US" dirty="0" err="1"/>
              <a:t>Perfil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72D5C9A-B5E2-4F70-BD62-82659D07D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588899"/>
              </p:ext>
            </p:extLst>
          </p:nvPr>
        </p:nvGraphicFramePr>
        <p:xfrm>
          <a:off x="0" y="0"/>
          <a:ext cx="12224540" cy="681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192120" imgH="6858000" progId="Paint.Picture.1">
                  <p:embed/>
                </p:oleObj>
              </mc:Choice>
              <mc:Fallback>
                <p:oleObj name="Bitmap Image" r:id="rId2" imgW="12192120" imgH="68580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224540" cy="681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7ED7E9-C499-460D-98A0-296DF3B72BD5}"/>
              </a:ext>
            </a:extLst>
          </p:cNvPr>
          <p:cNvSpPr txBox="1"/>
          <p:nvPr/>
        </p:nvSpPr>
        <p:spPr>
          <a:xfrm>
            <a:off x="0" y="5576658"/>
            <a:ext cx="1222453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Cor ou raça | Educa | Jovens - IBGE </a:t>
            </a:r>
          </a:p>
          <a:p>
            <a:pPr algn="ctr"/>
            <a:r>
              <a:rPr lang="pt-BR" sz="1600" dirty="0"/>
              <a:t>População residente, por cor ou raça (%)</a:t>
            </a:r>
          </a:p>
          <a:p>
            <a:pPr algn="ctr"/>
            <a:r>
              <a:rPr lang="pt-BR" sz="1400" dirty="0"/>
              <a:t>https://educa.ibge.gov.br/jovens/conheca-o-brasil/populacao/18319-cor-ou-raca.html</a:t>
            </a:r>
          </a:p>
        </p:txBody>
      </p:sp>
    </p:spTree>
    <p:extLst>
      <p:ext uri="{BB962C8B-B14F-4D97-AF65-F5344CB8AC3E}">
        <p14:creationId xmlns:p14="http://schemas.microsoft.com/office/powerpoint/2010/main" val="4144348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0659243-3FB1-4E32-9254-56EB6C8D2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121616"/>
              </p:ext>
            </p:extLst>
          </p:nvPr>
        </p:nvGraphicFramePr>
        <p:xfrm>
          <a:off x="-24320" y="29370"/>
          <a:ext cx="12128222" cy="676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192120" imgH="6858000" progId="Paint.Picture.1">
                  <p:embed/>
                </p:oleObj>
              </mc:Choice>
              <mc:Fallback>
                <p:oleObj name="Bitmap Image" r:id="rId2" imgW="12192120" imgH="68580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4320" y="29370"/>
                        <a:ext cx="12128222" cy="6760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7ED7E9-C499-460D-98A0-296DF3B72BD5}"/>
              </a:ext>
            </a:extLst>
          </p:cNvPr>
          <p:cNvSpPr txBox="1"/>
          <p:nvPr/>
        </p:nvSpPr>
        <p:spPr>
          <a:xfrm>
            <a:off x="0" y="5576658"/>
            <a:ext cx="1222453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Educação | Educa | Jovens – IBGE</a:t>
            </a:r>
          </a:p>
          <a:p>
            <a:pPr algn="ctr"/>
            <a:r>
              <a:rPr lang="pt-BR" sz="1600" dirty="0"/>
              <a:t>Nível de instrução das pessoas com 25 anos ou mais de idade (Brasil – 2019)</a:t>
            </a:r>
          </a:p>
          <a:p>
            <a:pPr algn="ctr"/>
            <a:r>
              <a:rPr lang="pt-BR" sz="1400" dirty="0"/>
              <a:t>https://educa.ibge.gov.br/jovens/conheca-o-brasil/populacao/18317-educacao.html</a:t>
            </a:r>
          </a:p>
        </p:txBody>
      </p:sp>
    </p:spTree>
    <p:extLst>
      <p:ext uri="{BB962C8B-B14F-4D97-AF65-F5344CB8AC3E}">
        <p14:creationId xmlns:p14="http://schemas.microsoft.com/office/powerpoint/2010/main" val="145863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9AA9E0D-DE29-49EE-9BCE-34692F1B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028949"/>
            <a:ext cx="4179570" cy="2723576"/>
          </a:xfrm>
        </p:spPr>
        <p:txBody>
          <a:bodyPr/>
          <a:lstStyle/>
          <a:p>
            <a:r>
              <a:rPr lang="en-US" dirty="0" err="1"/>
              <a:t>Situação</a:t>
            </a:r>
            <a:r>
              <a:rPr lang="en-US" dirty="0"/>
              <a:t> </a:t>
            </a:r>
            <a:r>
              <a:rPr lang="en-US" dirty="0" err="1"/>
              <a:t>Financeira</a:t>
            </a:r>
            <a:br>
              <a:rPr lang="en-US" dirty="0"/>
            </a:br>
            <a:r>
              <a:rPr lang="en-US" dirty="0"/>
              <a:t>familiar</a:t>
            </a:r>
          </a:p>
        </p:txBody>
      </p:sp>
    </p:spTree>
    <p:extLst>
      <p:ext uri="{BB962C8B-B14F-4D97-AF65-F5344CB8AC3E}">
        <p14:creationId xmlns:p14="http://schemas.microsoft.com/office/powerpoint/2010/main" val="41953210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619</TotalTime>
  <Words>488</Words>
  <Application>Microsoft Office PowerPoint</Application>
  <PresentationFormat>Widescreen</PresentationFormat>
  <Paragraphs>48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Tenorite</vt:lpstr>
      <vt:lpstr>Monoline</vt:lpstr>
      <vt:lpstr>Paintbrush Picture</vt:lpstr>
      <vt:lpstr>Análise socioeconômica dos estudantes de cursos superiores através dos dados do ENADE</vt:lpstr>
      <vt:lpstr>Objetivos</vt:lpstr>
      <vt:lpstr>PowerPoint Presentation</vt:lpstr>
      <vt:lpstr>Metodologias e dados</vt:lpstr>
      <vt:lpstr>Perfil</vt:lpstr>
      <vt:lpstr>PowerPoint Presentation</vt:lpstr>
      <vt:lpstr>PowerPoint Presentation</vt:lpstr>
      <vt:lpstr>PowerPoint Presentation</vt:lpstr>
      <vt:lpstr>Situação Financeira familiar</vt:lpstr>
      <vt:lpstr>PowerPoint Presentation</vt:lpstr>
      <vt:lpstr>PowerPoint Presentation</vt:lpstr>
      <vt:lpstr>PowerPoint Presentation</vt:lpstr>
      <vt:lpstr>Situação Financeira individual</vt:lpstr>
      <vt:lpstr>PowerPoint Presentation</vt:lpstr>
      <vt:lpstr>PowerPoint Presentation</vt:lpstr>
      <vt:lpstr>Percepção de qualidade</vt:lpstr>
      <vt:lpstr>Questionário da percepção de qualidade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socioeconômica dos estudantes de cursos superiores através dos dados do ENADE</dc:title>
  <dc:creator>Caio Souza</dc:creator>
  <cp:lastModifiedBy>Caio Souza</cp:lastModifiedBy>
  <cp:revision>57</cp:revision>
  <dcterms:created xsi:type="dcterms:W3CDTF">2021-08-13T02:46:14Z</dcterms:created>
  <dcterms:modified xsi:type="dcterms:W3CDTF">2021-08-13T19:18:41Z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